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86" r:id="rId3"/>
    <p:sldMasterId id="2147483699" r:id="rId4"/>
  </p:sldMasterIdLst>
  <p:notesMasterIdLst>
    <p:notesMasterId r:id="rId101"/>
  </p:notesMasterIdLst>
  <p:sldIdLst>
    <p:sldId id="330" r:id="rId5"/>
    <p:sldId id="518" r:id="rId6"/>
    <p:sldId id="620" r:id="rId7"/>
    <p:sldId id="621" r:id="rId8"/>
    <p:sldId id="582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23" r:id="rId18"/>
    <p:sldId id="624" r:id="rId19"/>
    <p:sldId id="622" r:id="rId20"/>
    <p:sldId id="532" r:id="rId21"/>
    <p:sldId id="379" r:id="rId22"/>
    <p:sldId id="658" r:id="rId23"/>
    <p:sldId id="381" r:id="rId24"/>
    <p:sldId id="625" r:id="rId25"/>
    <p:sldId id="626" r:id="rId26"/>
    <p:sldId id="627" r:id="rId27"/>
    <p:sldId id="628" r:id="rId28"/>
    <p:sldId id="382" r:id="rId29"/>
    <p:sldId id="383" r:id="rId30"/>
    <p:sldId id="629" r:id="rId31"/>
    <p:sldId id="630" r:id="rId32"/>
    <p:sldId id="631" r:id="rId33"/>
    <p:sldId id="633" r:id="rId34"/>
    <p:sldId id="634" r:id="rId35"/>
    <p:sldId id="619" r:id="rId36"/>
    <p:sldId id="386" r:id="rId37"/>
    <p:sldId id="387" r:id="rId38"/>
    <p:sldId id="403" r:id="rId39"/>
    <p:sldId id="389" r:id="rId40"/>
    <p:sldId id="600" r:id="rId41"/>
    <p:sldId id="384" r:id="rId42"/>
    <p:sldId id="385" r:id="rId43"/>
    <p:sldId id="515" r:id="rId44"/>
    <p:sldId id="405" r:id="rId45"/>
    <p:sldId id="608" r:id="rId46"/>
    <p:sldId id="609" r:id="rId47"/>
    <p:sldId id="368" r:id="rId48"/>
    <p:sldId id="395" r:id="rId49"/>
    <p:sldId id="396" r:id="rId50"/>
    <p:sldId id="397" r:id="rId51"/>
    <p:sldId id="610" r:id="rId52"/>
    <p:sldId id="399" r:id="rId53"/>
    <p:sldId id="400" r:id="rId54"/>
    <p:sldId id="611" r:id="rId55"/>
    <p:sldId id="401" r:id="rId56"/>
    <p:sldId id="612" r:id="rId57"/>
    <p:sldId id="613" r:id="rId58"/>
    <p:sldId id="614" r:id="rId59"/>
    <p:sldId id="402" r:id="rId60"/>
    <p:sldId id="615" r:id="rId61"/>
    <p:sldId id="616" r:id="rId62"/>
    <p:sldId id="617" r:id="rId63"/>
    <p:sldId id="618" r:id="rId64"/>
    <p:sldId id="601" r:id="rId65"/>
    <p:sldId id="462" r:id="rId66"/>
    <p:sldId id="659" r:id="rId67"/>
    <p:sldId id="464" r:id="rId68"/>
    <p:sldId id="465" r:id="rId69"/>
    <p:sldId id="466" r:id="rId70"/>
    <p:sldId id="467" r:id="rId71"/>
    <p:sldId id="468" r:id="rId72"/>
    <p:sldId id="469" r:id="rId73"/>
    <p:sldId id="393" r:id="rId74"/>
    <p:sldId id="394" r:id="rId75"/>
    <p:sldId id="607" r:id="rId76"/>
    <p:sldId id="641" r:id="rId77"/>
    <p:sldId id="635" r:id="rId78"/>
    <p:sldId id="575" r:id="rId79"/>
    <p:sldId id="576" r:id="rId80"/>
    <p:sldId id="577" r:id="rId81"/>
    <p:sldId id="578" r:id="rId82"/>
    <p:sldId id="640" r:id="rId83"/>
    <p:sldId id="642" r:id="rId84"/>
    <p:sldId id="426" r:id="rId85"/>
    <p:sldId id="427" r:id="rId86"/>
    <p:sldId id="643" r:id="rId87"/>
    <p:sldId id="644" r:id="rId88"/>
    <p:sldId id="646" r:id="rId89"/>
    <p:sldId id="645" r:id="rId90"/>
    <p:sldId id="647" r:id="rId91"/>
    <p:sldId id="648" r:id="rId92"/>
    <p:sldId id="452" r:id="rId93"/>
    <p:sldId id="581" r:id="rId94"/>
    <p:sldId id="637" r:id="rId95"/>
    <p:sldId id="579" r:id="rId96"/>
    <p:sldId id="340" r:id="rId97"/>
    <p:sldId id="636" r:id="rId98"/>
    <p:sldId id="602" r:id="rId99"/>
    <p:sldId id="649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21"/>
    <p:restoredTop sz="96932"/>
  </p:normalViewPr>
  <p:slideViewPr>
    <p:cSldViewPr snapToGrid="0" snapToObjects="1">
      <p:cViewPr varScale="1">
        <p:scale>
          <a:sx n="148" d="100"/>
          <a:sy n="148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64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1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598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66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4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1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63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6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7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00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20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11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4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298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307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05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554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8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4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09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62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10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292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15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649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25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72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A8CD4-BE8A-459D-9D31-26FCFAB06D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14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40340-971D-4A83-83E8-822FA67F93D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613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3EC4A-6F15-43AE-AA3C-5A8091728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6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619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5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909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793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2931-304C-4865-B2DC-2F6371DEAF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8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92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62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B0BBF-B3C9-440E-B986-950E14E247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912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750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3D157-7C62-425E-BB0E-CE8BAE867B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189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C97B1-25CD-474B-98A6-5180BA18AE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FD31E9-BE10-4267-BC2D-73ADA68037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207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832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1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04CF4B-324E-46D0-BA47-9EB6AD9CA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31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67849-B9F5-4791-B1A9-03C13B8223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69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7AE9D-16D3-4C16-919A-75B127D37A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76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023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294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49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41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5313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88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802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77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09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78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07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364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057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F59032-4CC8-49AA-B921-0985818A4A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145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282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889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988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096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90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967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240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2147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2306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92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484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38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74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3735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215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77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0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10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44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186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546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787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40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593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5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018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603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950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38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361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04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460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9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890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56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47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89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410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2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228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79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42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54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082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06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9291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501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5614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871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155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834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780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924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09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2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6: ER Modeling, SQL, Relational (Part 5)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Keys – From the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B5036-31F2-E742-86C0-3E874BE3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730624"/>
            <a:ext cx="5570983" cy="1757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1C69-686B-4F44-90E6-E448C19C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7" y="2608730"/>
            <a:ext cx="5541310" cy="3135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31284-04FD-7143-804A-452EB853B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17" y="646592"/>
            <a:ext cx="5801285" cy="27804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6F206D-74E0-EA4F-B42D-AFF08DB3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273" y="3690748"/>
            <a:ext cx="3212145" cy="2737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Super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Candidate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Primary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Secondary Key/Alternative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Simple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Composite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Compound Key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7D8439B9-DA8F-2940-BDA8-EC733C92C5DE}"/>
              </a:ext>
            </a:extLst>
          </p:cNvPr>
          <p:cNvSpPr txBox="1">
            <a:spLocks/>
          </p:cNvSpPr>
          <p:nvPr/>
        </p:nvSpPr>
        <p:spPr>
          <a:xfrm>
            <a:off x="9383184" y="3690748"/>
            <a:ext cx="2512898" cy="273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Unique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Natural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Substitute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Surrogate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External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Ferguson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D4B3E-3D13-6442-B46A-807870C1C34C}"/>
              </a:ext>
            </a:extLst>
          </p:cNvPr>
          <p:cNvSpPr txBox="1"/>
          <p:nvPr/>
        </p:nvSpPr>
        <p:spPr>
          <a:xfrm>
            <a:off x="7845618" y="3404911"/>
            <a:ext cx="118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Keys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29C587-6B94-7D4C-929E-EA47533AA734}"/>
              </a:ext>
            </a:extLst>
          </p:cNvPr>
          <p:cNvSpPr/>
          <p:nvPr/>
        </p:nvSpPr>
        <p:spPr>
          <a:xfrm>
            <a:off x="1210235" y="1089363"/>
            <a:ext cx="9708777" cy="4916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Also, which context are you using?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specific database representation of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Terminology relative to a NoSQL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Common, imprecise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 ...</a:t>
            </a:r>
          </a:p>
          <a:p>
            <a:br>
              <a:rPr lang="en-US" dirty="0"/>
            </a:br>
            <a:r>
              <a:rPr lang="en-US" sz="2400" dirty="0"/>
              <a:t>Ferguson Key: </a:t>
            </a:r>
            <a:r>
              <a:rPr lang="en-US" sz="2400" i="1" dirty="0"/>
              <a:t>A key definition so baffling complex and arbitrary that you will stop asking about keys to avoid hearing me define it yet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8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8921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Thinking Too Much About Keys Leads to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Sh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*t Like This ...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78CA5-5EFE-7B41-B155-B5DCD15B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612121"/>
            <a:ext cx="5131815" cy="553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FE23-AF51-FD4B-BE92-64719528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59" y="828342"/>
            <a:ext cx="4863353" cy="53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8921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Thinking Too Much About Keys Leads to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Sh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*t Like This ...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78CA5-5EFE-7B41-B155-B5DCD15B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612121"/>
            <a:ext cx="5131815" cy="553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FE23-AF51-FD4B-BE92-64719528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59" y="828342"/>
            <a:ext cx="4863353" cy="535444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24A6B8-6377-B043-B5AA-727068A3BC72}"/>
              </a:ext>
            </a:extLst>
          </p:cNvPr>
          <p:cNvSpPr/>
          <p:nvPr/>
        </p:nvSpPr>
        <p:spPr>
          <a:xfrm>
            <a:off x="600635" y="671709"/>
            <a:ext cx="10434918" cy="5523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If your team leader in your billion dollar start up asks you to design a good database schema for the application.</a:t>
            </a:r>
          </a:p>
          <a:p>
            <a:endParaRPr lang="en-US" sz="2400" dirty="0"/>
          </a:p>
          <a:p>
            <a:r>
              <a:rPr lang="en-US" sz="2400" dirty="0"/>
              <a:t>And you start saying things like ... </a:t>
            </a:r>
          </a:p>
          <a:p>
            <a:endParaRPr lang="en-US" sz="2400" dirty="0"/>
          </a:p>
          <a:p>
            <a:r>
              <a:rPr lang="en-US" sz="2400" dirty="0"/>
              <a:t>You will wind up unemployed, or in hospital.</a:t>
            </a:r>
          </a:p>
          <a:p>
            <a:endParaRPr lang="en-US" sz="2400" dirty="0"/>
          </a:p>
          <a:p>
            <a:r>
              <a:rPr lang="en-US" sz="2400" dirty="0"/>
              <a:t>Why do we cover these concepts? For the same reason you learn </a:t>
            </a:r>
            <a:r>
              <a:rPr lang="en-US" sz="2400" dirty="0" err="1"/>
              <a:t>L'Hôpital's</a:t>
            </a:r>
            <a:r>
              <a:rPr lang="en-US" sz="2400" dirty="0"/>
              <a:t> rule in Calculus I.</a:t>
            </a:r>
          </a:p>
          <a:p>
            <a:endParaRPr lang="en-US" sz="2400" dirty="0"/>
          </a:p>
          <a:p>
            <a:r>
              <a:rPr lang="en-US" sz="2400" dirty="0"/>
              <a:t>Does this come up in bridge design or financial modeling?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62C5F-1902-4E45-ABAA-78F1BB348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518" y="2071981"/>
            <a:ext cx="4863354" cy="658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69DD-2B64-B547-8573-57DD5C45B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541" y="5157247"/>
            <a:ext cx="5880100" cy="9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8921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Thinking Too Much About Keys Leads to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Sh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*t Like This ...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78CA5-5EFE-7B41-B155-B5DCD15B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612121"/>
            <a:ext cx="5131815" cy="553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FE23-AF51-FD4B-BE92-64719528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59" y="828342"/>
            <a:ext cx="4863353" cy="535444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24A6B8-6377-B043-B5AA-727068A3BC72}"/>
              </a:ext>
            </a:extLst>
          </p:cNvPr>
          <p:cNvSpPr/>
          <p:nvPr/>
        </p:nvSpPr>
        <p:spPr>
          <a:xfrm>
            <a:off x="600635" y="671709"/>
            <a:ext cx="10434918" cy="5523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If your team leader in your billion dollar start up asks you to design a good database schema for the application.</a:t>
            </a:r>
          </a:p>
          <a:p>
            <a:endParaRPr lang="en-US" sz="2400" dirty="0"/>
          </a:p>
          <a:p>
            <a:r>
              <a:rPr lang="en-US" sz="2400" dirty="0"/>
              <a:t>And you start saying things like ... </a:t>
            </a:r>
          </a:p>
          <a:p>
            <a:endParaRPr lang="en-US" sz="2400" dirty="0"/>
          </a:p>
          <a:p>
            <a:r>
              <a:rPr lang="en-US" sz="2400" dirty="0"/>
              <a:t>You will wind up unemployed, or in hospital.</a:t>
            </a:r>
          </a:p>
          <a:p>
            <a:endParaRPr lang="en-US" sz="2400" dirty="0"/>
          </a:p>
          <a:p>
            <a:r>
              <a:rPr lang="en-US" sz="2400" dirty="0"/>
              <a:t>Why do we cover these concepts? For the same reason you learn </a:t>
            </a:r>
            <a:r>
              <a:rPr lang="en-US" sz="2400" dirty="0" err="1"/>
              <a:t>L'Hôpital's</a:t>
            </a:r>
            <a:r>
              <a:rPr lang="en-US" sz="2400" dirty="0"/>
              <a:t> rule in Calculus I.</a:t>
            </a:r>
          </a:p>
          <a:p>
            <a:endParaRPr lang="en-US" sz="2400" dirty="0"/>
          </a:p>
          <a:p>
            <a:r>
              <a:rPr lang="en-US" sz="2400" dirty="0"/>
              <a:t>Does this come up in bridge design or financial modeling?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62C5F-1902-4E45-ABAA-78F1BB348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518" y="2071981"/>
            <a:ext cx="4863354" cy="658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69DD-2B64-B547-8573-57DD5C45B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541" y="5157247"/>
            <a:ext cx="5880100" cy="94640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5D3E5-9ED1-7E46-927C-DA66A5471D6A}"/>
              </a:ext>
            </a:extLst>
          </p:cNvPr>
          <p:cNvSpPr/>
          <p:nvPr/>
        </p:nvSpPr>
        <p:spPr>
          <a:xfrm>
            <a:off x="143435" y="501415"/>
            <a:ext cx="11044518" cy="58464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Oh. And if someone asks you questions about these concepts, what do you do?</a:t>
            </a:r>
          </a:p>
          <a:p>
            <a:endParaRPr lang="en-US" sz="4000" dirty="0"/>
          </a:p>
          <a:p>
            <a:r>
              <a:rPr lang="en-US" sz="4000" dirty="0"/>
              <a:t>The same thing I did for </a:t>
            </a:r>
            <a:r>
              <a:rPr lang="en-US" sz="4000" dirty="0" err="1"/>
              <a:t>L'Hôpital's</a:t>
            </a:r>
            <a:r>
              <a:rPr lang="en-US" sz="4000" dirty="0"/>
              <a:t> rule.</a:t>
            </a:r>
          </a:p>
          <a:p>
            <a:endParaRPr lang="en-US" sz="4000" dirty="0"/>
          </a:p>
          <a:p>
            <a:r>
              <a:rPr lang="en-US" sz="4000" u="sng" dirty="0"/>
              <a:t>LOOK IT UP.</a:t>
            </a:r>
          </a:p>
        </p:txBody>
      </p:sp>
    </p:spTree>
    <p:extLst>
      <p:ext uri="{BB962C8B-B14F-4D97-AF65-F5344CB8AC3E}">
        <p14:creationId xmlns:p14="http://schemas.microsoft.com/office/powerpoint/2010/main" val="340178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Course Schedule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00709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Tentative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Course Schedule as We Know It So Far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We released homework 2.</a:t>
            </a:r>
          </a:p>
          <a:p>
            <a:pPr lvl="1"/>
            <a:r>
              <a:rPr lang="en-US" dirty="0"/>
              <a:t>There is a single, common homework homework for the programming and non-programming track.</a:t>
            </a:r>
          </a:p>
          <a:p>
            <a:pPr lvl="1"/>
            <a:r>
              <a:rPr lang="en-US" dirty="0"/>
              <a:t>We will resume having distinct HWs for the tracks for HW 3.</a:t>
            </a:r>
          </a:p>
          <a:p>
            <a:r>
              <a:rPr lang="en-US" dirty="0"/>
              <a:t>Midterm: Release date is 23-Oct and is due 30 Oct.</a:t>
            </a:r>
          </a:p>
          <a:p>
            <a:r>
              <a:rPr lang="en-US" dirty="0"/>
              <a:t>Homework 3: Released 30-Oct, due 13-Nov</a:t>
            </a:r>
          </a:p>
          <a:p>
            <a:pPr lvl="1"/>
            <a:r>
              <a:rPr lang="en-US" dirty="0"/>
              <a:t>Common track of written questions on Module II Concepts.</a:t>
            </a:r>
          </a:p>
          <a:p>
            <a:pPr lvl="1"/>
            <a:r>
              <a:rPr lang="en-US" dirty="0"/>
              <a:t>Separate implementation assignments for the two tracks.</a:t>
            </a:r>
          </a:p>
          <a:p>
            <a:r>
              <a:rPr lang="en-US" dirty="0"/>
              <a:t>Homework 4: Released 13-Nov, due 27-Nov.</a:t>
            </a:r>
          </a:p>
          <a:p>
            <a:r>
              <a:rPr lang="en-US" dirty="0"/>
              <a:t>Homework 5: Released 27-Nov, due 11-Dec.</a:t>
            </a:r>
          </a:p>
          <a:p>
            <a:r>
              <a:rPr lang="en-US" dirty="0"/>
              <a:t>Take home final exam:  Released 11-Dec, due 18-Dec.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Model, Relation Model, 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368093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Miscellaneous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2803CF9-201E-684F-8CE9-496B9E4C9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6A0EA-A6EC-3041-A648-8D77EF906BD6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RDBMS do not support assertions, including MySQL.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on HW/exam but will not require you to use the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Knowing about the concept is useful.</a:t>
            </a:r>
          </a:p>
        </p:txBody>
      </p:sp>
    </p:spTree>
    <p:extLst>
      <p:ext uri="{BB962C8B-B14F-4D97-AF65-F5344CB8AC3E}">
        <p14:creationId xmlns:p14="http://schemas.microsoft.com/office/powerpoint/2010/main" val="198226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6F5D-0113-3F4B-8065-2693277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7C0E17-5757-1548-9036-B3E3281F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9554"/>
              </p:ext>
            </p:extLst>
          </p:nvPr>
        </p:nvGraphicFramePr>
        <p:xfrm>
          <a:off x="289464" y="2131060"/>
          <a:ext cx="381670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118">
                  <a:extLst>
                    <a:ext uri="{9D8B030D-6E8A-4147-A177-3AD203B41FA5}">
                      <a16:colId xmlns:a16="http://schemas.microsoft.com/office/drawing/2014/main" val="3700137742"/>
                    </a:ext>
                  </a:extLst>
                </a:gridCol>
                <a:gridCol w="636118">
                  <a:extLst>
                    <a:ext uri="{9D8B030D-6E8A-4147-A177-3AD203B41FA5}">
                      <a16:colId xmlns:a16="http://schemas.microsoft.com/office/drawing/2014/main" val="81380742"/>
                    </a:ext>
                  </a:extLst>
                </a:gridCol>
                <a:gridCol w="636118">
                  <a:extLst>
                    <a:ext uri="{9D8B030D-6E8A-4147-A177-3AD203B41FA5}">
                      <a16:colId xmlns:a16="http://schemas.microsoft.com/office/drawing/2014/main" val="3969786812"/>
                    </a:ext>
                  </a:extLst>
                </a:gridCol>
                <a:gridCol w="636118">
                  <a:extLst>
                    <a:ext uri="{9D8B030D-6E8A-4147-A177-3AD203B41FA5}">
                      <a16:colId xmlns:a16="http://schemas.microsoft.com/office/drawing/2014/main" val="2992697571"/>
                    </a:ext>
                  </a:extLst>
                </a:gridCol>
                <a:gridCol w="636118">
                  <a:extLst>
                    <a:ext uri="{9D8B030D-6E8A-4147-A177-3AD203B41FA5}">
                      <a16:colId xmlns:a16="http://schemas.microsoft.com/office/drawing/2014/main" val="847488319"/>
                    </a:ext>
                  </a:extLst>
                </a:gridCol>
                <a:gridCol w="636118">
                  <a:extLst>
                    <a:ext uri="{9D8B030D-6E8A-4147-A177-3AD203B41FA5}">
                      <a16:colId xmlns:a16="http://schemas.microsoft.com/office/drawing/2014/main" val="86487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3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43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84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00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1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43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66731"/>
                  </a:ext>
                </a:extLst>
              </a:tr>
            </a:tbl>
          </a:graphicData>
        </a:graphic>
      </p:graphicFrame>
      <p:sp>
        <p:nvSpPr>
          <p:cNvPr id="7" name="Magnetic Disk 6">
            <a:extLst>
              <a:ext uri="{FF2B5EF4-FFF2-40B4-BE49-F238E27FC236}">
                <a16:creationId xmlns:a16="http://schemas.microsoft.com/office/drawing/2014/main" id="{4988ADA0-C860-F74C-961D-F9F6969D1B53}"/>
              </a:ext>
            </a:extLst>
          </p:cNvPr>
          <p:cNvSpPr/>
          <p:nvPr/>
        </p:nvSpPr>
        <p:spPr bwMode="auto">
          <a:xfrm>
            <a:off x="9040482" y="1018301"/>
            <a:ext cx="2449902" cy="167961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9C2B55-8381-3A44-9C52-34C2E22973EF}"/>
              </a:ext>
            </a:extLst>
          </p:cNvPr>
          <p:cNvSpPr/>
          <p:nvPr/>
        </p:nvSpPr>
        <p:spPr bwMode="auto">
          <a:xfrm>
            <a:off x="6288657" y="1509623"/>
            <a:ext cx="1889185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Web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A38A3D-2845-4A49-9DDE-25D0CB24A4A6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8177842" y="1691922"/>
            <a:ext cx="862640" cy="2749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200F3-A57C-7A4F-B461-A8ADA9ADD150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 flipV="1">
            <a:off x="3740989" y="1966823"/>
            <a:ext cx="2547668" cy="146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2F4C37-F45F-5A4F-99C2-D933F5DD110F}"/>
              </a:ext>
            </a:extLst>
          </p:cNvPr>
          <p:cNvSpPr/>
          <p:nvPr/>
        </p:nvSpPr>
        <p:spPr bwMode="auto">
          <a:xfrm>
            <a:off x="6496648" y="4269740"/>
            <a:ext cx="1889185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Text Search Engine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9996E599-C3E4-BC4E-828B-0347C49E2CEB}"/>
              </a:ext>
            </a:extLst>
          </p:cNvPr>
          <p:cNvSpPr/>
          <p:nvPr/>
        </p:nvSpPr>
        <p:spPr bwMode="auto">
          <a:xfrm>
            <a:off x="8934091" y="3801374"/>
            <a:ext cx="2449902" cy="167961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980CE-4DD4-314A-B821-F31C6B4F8B2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 bwMode="auto">
          <a:xfrm flipV="1">
            <a:off x="8385833" y="4641180"/>
            <a:ext cx="548258" cy="85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4AEDF2-9EE3-7E4D-85B9-A78EB4194CE3}"/>
              </a:ext>
            </a:extLst>
          </p:cNvPr>
          <p:cNvSpPr txBox="1"/>
          <p:nvPr/>
        </p:nvSpPr>
        <p:spPr>
          <a:xfrm>
            <a:off x="879894" y="5184140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(“Cat”, url1, url2, ....)</a:t>
            </a:r>
          </a:p>
          <a:p>
            <a:r>
              <a:rPr lang="en-US" dirty="0"/>
              <a:t>([“Cat”, “Dog”], url5, url5, ... ...)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4365F0-1274-8A41-BB70-3FC35AE788C0}"/>
              </a:ext>
            </a:extLst>
          </p:cNvPr>
          <p:cNvCxnSpPr/>
          <p:nvPr/>
        </p:nvCxnSpPr>
        <p:spPr bwMode="auto">
          <a:xfrm>
            <a:off x="5865962" y="891312"/>
            <a:ext cx="1078302" cy="6183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22467A-3117-6A4B-A223-546F1C046BEC}"/>
              </a:ext>
            </a:extLst>
          </p:cNvPr>
          <p:cNvCxnSpPr>
            <a:cxnSpLocks/>
          </p:cNvCxnSpPr>
          <p:nvPr/>
        </p:nvCxnSpPr>
        <p:spPr bwMode="auto">
          <a:xfrm>
            <a:off x="8177842" y="2149122"/>
            <a:ext cx="862640" cy="175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E108D1-1A66-5944-BABA-91AA892E2D46}"/>
              </a:ext>
            </a:extLst>
          </p:cNvPr>
          <p:cNvCxnSpPr>
            <a:cxnSpLocks/>
          </p:cNvCxnSpPr>
          <p:nvPr/>
        </p:nvCxnSpPr>
        <p:spPr bwMode="auto">
          <a:xfrm>
            <a:off x="7125418" y="2396084"/>
            <a:ext cx="621103" cy="18736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82B7C7-D22A-604D-B603-0BACAA1D0891}"/>
              </a:ext>
            </a:extLst>
          </p:cNvPr>
          <p:cNvCxnSpPr>
            <a:cxnSpLocks/>
            <a:stCxn id="14" idx="1"/>
          </p:cNvCxnSpPr>
          <p:nvPr/>
        </p:nvCxnSpPr>
        <p:spPr bwMode="auto">
          <a:xfrm flipH="1" flipV="1">
            <a:off x="10067026" y="2672275"/>
            <a:ext cx="92016" cy="1129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4909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225920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30C23-2B88-F54E-84EC-80D20161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8964"/>
            <a:ext cx="2165647" cy="255502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5D6E0-0314-BF48-9532-31AE477BD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32" y="622300"/>
            <a:ext cx="6636026" cy="3011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93A85C-4424-0145-B0DA-E3D2E6C5A19E}"/>
              </a:ext>
            </a:extLst>
          </p:cNvPr>
          <p:cNvSpPr/>
          <p:nvPr/>
        </p:nvSpPr>
        <p:spPr>
          <a:xfrm>
            <a:off x="9329599" y="2473775"/>
            <a:ext cx="1385359" cy="117281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81CDA-E0D1-F443-979C-CF9DC71AAAD0}"/>
              </a:ext>
            </a:extLst>
          </p:cNvPr>
          <p:cNvSpPr txBox="1"/>
          <p:nvPr/>
        </p:nvSpPr>
        <p:spPr>
          <a:xfrm>
            <a:off x="10768543" y="2697937"/>
            <a:ext cx="1352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Key words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37DD83-4AB3-C345-B4D4-827D19519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72" y="3377831"/>
            <a:ext cx="3374588" cy="2816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EF10B-8050-084E-8C6D-E7335A78B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049" y="4068137"/>
            <a:ext cx="3869238" cy="1405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69247-EAE5-604D-B804-DA519B53B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287" y="3921401"/>
            <a:ext cx="4151398" cy="2108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53A388-1C96-6B46-B31C-6BB61B7596A8}"/>
              </a:ext>
            </a:extLst>
          </p:cNvPr>
          <p:cNvSpPr txBox="1"/>
          <p:nvPr/>
        </p:nvSpPr>
        <p:spPr>
          <a:xfrm>
            <a:off x="5023146" y="5527950"/>
            <a:ext cx="274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This is not a great design</a:t>
            </a:r>
          </a:p>
        </p:txBody>
      </p:sp>
    </p:spTree>
    <p:extLst>
      <p:ext uri="{BB962C8B-B14F-4D97-AF65-F5344CB8AC3E}">
        <p14:creationId xmlns:p14="http://schemas.microsoft.com/office/powerpoint/2010/main" val="1617759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98428-37A7-074B-A113-639938EB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94" y="766234"/>
            <a:ext cx="5829991" cy="336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79A2B-DF38-F846-8557-2D220614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2" y="622300"/>
            <a:ext cx="5878827" cy="526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7254195" y="4143255"/>
            <a:ext cx="346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JPEG Formatted Image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/wiki/JPEG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013870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</p:spTree>
    <p:extLst>
      <p:ext uri="{BB962C8B-B14F-4D97-AF65-F5344CB8AC3E}">
        <p14:creationId xmlns:p14="http://schemas.microsoft.com/office/powerpoint/2010/main" val="360420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9550401" y="5854244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530705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39815-F532-3448-B639-2B993F88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5" y="744448"/>
            <a:ext cx="5197102" cy="5361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7E6B6-6719-0146-BD25-2F5AEB3F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46" y="766234"/>
            <a:ext cx="5285772" cy="51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9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BLOB, CLOB and “The Web”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2886E-7699-0045-B64E-D7EFD5BE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27" y="790411"/>
            <a:ext cx="7952720" cy="539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343AA-4DF2-624B-91D3-30E43DCDC1B3}"/>
              </a:ext>
            </a:extLst>
          </p:cNvPr>
          <p:cNvSpPr txBox="1"/>
          <p:nvPr/>
        </p:nvSpPr>
        <p:spPr>
          <a:xfrm>
            <a:off x="142002" y="4562061"/>
            <a:ext cx="2578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programming track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will try to build, with my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help, a simple application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 this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C841C-1AEA-684D-A3F5-858EAFA58F6E}"/>
              </a:ext>
            </a:extLst>
          </p:cNvPr>
          <p:cNvSpPr txBox="1"/>
          <p:nvPr/>
        </p:nvSpPr>
        <p:spPr>
          <a:xfrm>
            <a:off x="304800" y="790411"/>
            <a:ext cx="33827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Application/DB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evolved from BLOBs in DBs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URLs referencing “XLOB” in</a:t>
            </a:r>
            <a:br>
              <a:rPr lang="en-US" dirty="0"/>
            </a:br>
            <a:r>
              <a:rPr lang="en-US" dirty="0"/>
              <a:t>“object storage,”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S3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 this sense is not the</a:t>
            </a:r>
            <a:br>
              <a:rPr lang="en-US" dirty="0"/>
            </a:br>
            <a:r>
              <a:rPr lang="en-US" dirty="0"/>
              <a:t>same as “Java” or other OO</a:t>
            </a:r>
            <a:br>
              <a:rPr lang="en-US" dirty="0"/>
            </a:br>
            <a:r>
              <a:rPr lang="en-US" dirty="0"/>
              <a:t>language ”object.”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is a way of saying,</a:t>
            </a:r>
            <a:br>
              <a:rPr lang="en-US" dirty="0"/>
            </a:br>
            <a:r>
              <a:rPr lang="en-US" dirty="0"/>
              <a:t>“Big Thing.”</a:t>
            </a:r>
          </a:p>
        </p:txBody>
      </p:sp>
    </p:spTree>
    <p:extLst>
      <p:ext uri="{BB962C8B-B14F-4D97-AF65-F5344CB8AC3E}">
        <p14:creationId xmlns:p14="http://schemas.microsoft.com/office/powerpoint/2010/main" val="277808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896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246C-02AC-FC46-8F22-B9B26BB40F79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Domain and Type support is inconsistent between RDBMS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MySQL does not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but do not expect you to use the concepts.</a:t>
            </a:r>
          </a:p>
        </p:txBody>
      </p:sp>
    </p:spTree>
    <p:extLst>
      <p:ext uri="{BB962C8B-B14F-4D97-AF65-F5344CB8AC3E}">
        <p14:creationId xmlns:p14="http://schemas.microsoft.com/office/powerpoint/2010/main" val="2611376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MySQL Seems to not Support the Cool Stuff. PostgreSQL Does.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663245-0E1D-4C43-97DD-F6020819A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02" y="881649"/>
            <a:ext cx="7613468" cy="522281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25796-1C55-E441-9DD2-5C92A35C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28710"/>
            <a:ext cx="4273733" cy="553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do I use MySQL?</a:t>
            </a:r>
          </a:p>
          <a:p>
            <a:r>
              <a:rPr lang="en-US" sz="2400" dirty="0"/>
              <a:t>Oracle is not free.</a:t>
            </a:r>
          </a:p>
          <a:p>
            <a:r>
              <a:rPr lang="en-US" sz="2400" dirty="0"/>
              <a:t>MySQL is free and very commonly used. So, you gain experience.</a:t>
            </a:r>
          </a:p>
          <a:p>
            <a:r>
              <a:rPr lang="en-US" sz="2400" dirty="0"/>
              <a:t>SQL Server</a:t>
            </a:r>
          </a:p>
          <a:p>
            <a:pPr lvl="1"/>
            <a:r>
              <a:rPr lang="en-US" sz="2000" dirty="0"/>
              <a:t>Did not have free versions in the past but does now.</a:t>
            </a:r>
          </a:p>
          <a:p>
            <a:pPr lvl="1"/>
            <a:r>
              <a:rPr lang="en-US" sz="2000" dirty="0"/>
              <a:t>Usage is still very Windows centric despite Linux support.</a:t>
            </a:r>
          </a:p>
          <a:p>
            <a:r>
              <a:rPr lang="en-US" sz="2400" dirty="0"/>
              <a:t>PostgreSQL:</a:t>
            </a:r>
          </a:p>
          <a:p>
            <a:pPr lvl="1"/>
            <a:r>
              <a:rPr lang="en-US" sz="2000" dirty="0"/>
              <a:t>Is growing relative to others.</a:t>
            </a:r>
          </a:p>
          <a:p>
            <a:pPr lvl="1"/>
            <a:r>
              <a:rPr lang="en-US" sz="2000" dirty="0"/>
              <a:t>Is what the “cool kids” used.</a:t>
            </a:r>
          </a:p>
          <a:p>
            <a:pPr lvl="1"/>
            <a:r>
              <a:rPr lang="en-US" sz="2000" dirty="0"/>
              <a:t>I have up on being a cool kid in high school.</a:t>
            </a:r>
          </a:p>
        </p:txBody>
      </p:sp>
    </p:spTree>
    <p:extLst>
      <p:ext uri="{BB962C8B-B14F-4D97-AF65-F5344CB8AC3E}">
        <p14:creationId xmlns:p14="http://schemas.microsoft.com/office/powerpoint/2010/main" val="285795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CD26C-04E5-1844-AE6E-14CADECE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2" y="3775636"/>
            <a:ext cx="11145078" cy="2472764"/>
          </a:xfrm>
        </p:spPr>
        <p:txBody>
          <a:bodyPr>
            <a:normAutofit/>
          </a:bodyPr>
          <a:lstStyle/>
          <a:p>
            <a:r>
              <a:rPr lang="en-US" sz="2000" dirty="0"/>
              <a:t>There is a </a:t>
            </a:r>
            <a:r>
              <a:rPr lang="en-US" sz="2000" i="1" dirty="0" err="1"/>
              <a:t>reportsTo</a:t>
            </a:r>
            <a:r>
              <a:rPr lang="en-US" sz="2000" dirty="0"/>
              <a:t> attribute. There are some interesting aspects:</a:t>
            </a:r>
          </a:p>
          <a:p>
            <a:pPr lvl="1"/>
            <a:r>
              <a:rPr lang="en-US" sz="1600" dirty="0"/>
              <a:t>There is a foreign key constraint from </a:t>
            </a:r>
            <a:r>
              <a:rPr lang="en-US" sz="1600" i="1" dirty="0" err="1"/>
              <a:t>employee.reportsTo</a:t>
            </a:r>
            <a:r>
              <a:rPr lang="en-US" sz="1600" i="1" dirty="0"/>
              <a:t> </a:t>
            </a:r>
            <a:r>
              <a:rPr lang="en-US" sz="1600" i="1" dirty="0">
                <a:sym typeface="Wingdings" pitchFamily="2" charset="2"/>
              </a:rPr>
              <a:t> </a:t>
            </a:r>
            <a:r>
              <a:rPr lang="en-US" sz="1600" i="1" dirty="0" err="1">
                <a:sym typeface="Wingdings" pitchFamily="2" charset="2"/>
              </a:rPr>
              <a:t>employee.employeNumber</a:t>
            </a:r>
            <a:r>
              <a:rPr lang="en-US" sz="1600" i="1" dirty="0">
                <a:sym typeface="Wingdings" pitchFamily="2" charset="2"/>
              </a:rPr>
              <a:t>. </a:t>
            </a:r>
            <a:endParaRPr lang="en-US" sz="1600" dirty="0">
              <a:sym typeface="Wingdings" pitchFamily="2" charset="2"/>
            </a:endParaRPr>
          </a:p>
          <a:p>
            <a:pPr lvl="1"/>
            <a:r>
              <a:rPr lang="en-US" sz="1600" i="1" dirty="0" err="1">
                <a:sym typeface="Wingdings" pitchFamily="2" charset="2"/>
              </a:rPr>
              <a:t>reportsTo</a:t>
            </a:r>
            <a:r>
              <a:rPr lang="en-US" sz="1600" dirty="0">
                <a:sym typeface="Wingdings" pitchFamily="2" charset="2"/>
              </a:rPr>
              <a:t> can be NULL.</a:t>
            </a:r>
          </a:p>
          <a:p>
            <a:pPr lvl="1"/>
            <a:r>
              <a:rPr lang="en-US" sz="1600" dirty="0">
                <a:sym typeface="Wingdings" pitchFamily="2" charset="2"/>
              </a:rPr>
              <a:t>This may be the first time we have seen these two aspects of foreign keys, but they are common and possible.</a:t>
            </a:r>
          </a:p>
          <a:p>
            <a:r>
              <a:rPr lang="en-US" sz="2000" dirty="0">
                <a:sym typeface="Wingdings" pitchFamily="2" charset="2"/>
              </a:rPr>
              <a:t>Consider the </a:t>
            </a:r>
            <a:r>
              <a:rPr lang="en-US" sz="2000" i="1" dirty="0" err="1">
                <a:sym typeface="Wingdings" pitchFamily="2" charset="2"/>
              </a:rPr>
              <a:t>reportsTo</a:t>
            </a:r>
            <a:r>
              <a:rPr lang="en-US" sz="2000" dirty="0">
                <a:sym typeface="Wingdings" pitchFamily="2" charset="2"/>
              </a:rPr>
              <a:t> chain. How do we compute: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manager, manager’s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... ...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4866-572B-2A45-9BEA-328F7C72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" y="800516"/>
            <a:ext cx="5756071" cy="294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1F867-0825-1243-8173-DEF595D0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39079"/>
            <a:ext cx="5705448" cy="2466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7F93C9-DD53-684D-A925-67E3211FC59F}"/>
              </a:ext>
            </a:extLst>
          </p:cNvPr>
          <p:cNvSpPr/>
          <p:nvPr/>
        </p:nvSpPr>
        <p:spPr>
          <a:xfrm>
            <a:off x="4401671" y="800516"/>
            <a:ext cx="546847" cy="296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3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48C6-441C-6545-9234-EF8B79D0D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717176"/>
            <a:ext cx="5190538" cy="2711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FBE86-2CA1-B84C-B715-BD33A3133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52" y="622300"/>
            <a:ext cx="4767536" cy="3307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3755669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941" y="4086412"/>
            <a:ext cx="6009624" cy="72816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2487"/>
            <a:ext cx="10515600" cy="103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</p:txBody>
      </p:sp>
    </p:spTree>
    <p:extLst>
      <p:ext uri="{BB962C8B-B14F-4D97-AF65-F5344CB8AC3E}">
        <p14:creationId xmlns:p14="http://schemas.microsoft.com/office/powerpoint/2010/main" val="1110001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 6 </a:t>
            </a:r>
          </a:p>
        </p:txBody>
      </p:sp>
    </p:spTree>
    <p:extLst>
      <p:ext uri="{BB962C8B-B14F-4D97-AF65-F5344CB8AC3E}">
        <p14:creationId xmlns:p14="http://schemas.microsoft.com/office/powerpoint/2010/main" val="359258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55566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996" y="855566"/>
            <a:ext cx="6552517" cy="79394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5101789"/>
            <a:ext cx="11013016" cy="1075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6A8B8-39C0-9E41-9BBB-C42230C5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2" y="2434951"/>
            <a:ext cx="2402541" cy="24025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39993FE-C4AE-E246-BB16-C07CA080165C}"/>
              </a:ext>
            </a:extLst>
          </p:cNvPr>
          <p:cNvSpPr/>
          <p:nvPr/>
        </p:nvSpPr>
        <p:spPr>
          <a:xfrm>
            <a:off x="4473387" y="2434951"/>
            <a:ext cx="4679577" cy="1182871"/>
          </a:xfrm>
          <a:prstGeom prst="wedgeRoundRectCallout">
            <a:avLst>
              <a:gd name="adj1" fmla="val -71216"/>
              <a:gd name="adj2" fmla="val 12992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does the manager’s table have four rows but the manager’s manager table has</a:t>
            </a:r>
            <a:br>
              <a:rPr lang="en-US" dirty="0"/>
            </a:br>
            <a:r>
              <a:rPr lang="en-US" dirty="0"/>
              <a:t>only 3?</a:t>
            </a:r>
          </a:p>
        </p:txBody>
      </p:sp>
    </p:spTree>
    <p:extLst>
      <p:ext uri="{BB962C8B-B14F-4D97-AF65-F5344CB8AC3E}">
        <p14:creationId xmlns:p14="http://schemas.microsoft.com/office/powerpoint/2010/main" val="836784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8F055-B48B-7649-AC9A-4E2D0D99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24753"/>
            <a:ext cx="5656908" cy="5208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CCE88-9BC2-FE4B-BB9E-66612CA3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92" y="824753"/>
            <a:ext cx="5656909" cy="15280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D2209D-B8E2-284D-92FB-AFE6F018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613" y="2250141"/>
            <a:ext cx="7316072" cy="39734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There are a couple of ways to solve this problem in a </a:t>
            </a:r>
            <a:br>
              <a:rPr lang="en-US" sz="2000" dirty="0"/>
            </a:br>
            <a:r>
              <a:rPr lang="en-US" sz="2000" dirty="0"/>
              <a:t>programming language: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Recursion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For Loop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Since SQL is declarative, For Loop is not an option.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does support recursion.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An example of recursion is Fibonacci Numbers: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Fib(n) = {Fib(n-2) + Fib(n-2), Fib(0) = 0, Fib(1) = 1}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0, 1, 1, 2, 3, 5, 8, 13, 21, ... ...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supports recursive queries, but this also falls into the category of “SQL stuff that creeps Grandpa Ferguson out.”</a:t>
            </a:r>
          </a:p>
        </p:txBody>
      </p:sp>
    </p:spTree>
    <p:extLst>
      <p:ext uri="{BB962C8B-B14F-4D97-AF65-F5344CB8AC3E}">
        <p14:creationId xmlns:p14="http://schemas.microsoft.com/office/powerpoint/2010/main" val="881737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988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2010539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352817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120883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381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924063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15195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29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Questions/answers.</a:t>
            </a:r>
          </a:p>
          <a:p>
            <a:r>
              <a:rPr lang="en-US" dirty="0"/>
              <a:t>Course schedule and assignments.</a:t>
            </a:r>
          </a:p>
          <a:p>
            <a:r>
              <a:rPr lang="en-US" dirty="0"/>
              <a:t>Course schedule as we know it.</a:t>
            </a:r>
          </a:p>
          <a:p>
            <a:r>
              <a:rPr lang="en-US" dirty="0"/>
              <a:t>Continuing Module I – ER Models, Relational Algebra, SQL</a:t>
            </a:r>
          </a:p>
          <a:p>
            <a:pPr lvl="1"/>
            <a:r>
              <a:rPr lang="en-US" dirty="0"/>
              <a:t>SQL: </a:t>
            </a:r>
          </a:p>
          <a:p>
            <a:pPr lvl="2"/>
            <a:r>
              <a:rPr lang="en-US" dirty="0"/>
              <a:t>Some miscellaneous concepts: Recursion, domains, types, ... ...</a:t>
            </a:r>
          </a:p>
          <a:p>
            <a:pPr lvl="2"/>
            <a:r>
              <a:rPr lang="en-US" dirty="0"/>
              <a:t>Quick look at indexes.</a:t>
            </a:r>
          </a:p>
          <a:p>
            <a:pPr lvl="2"/>
            <a:r>
              <a:rPr lang="en-US" dirty="0"/>
              <a:t>Functions, procedures, triggers, ... ...</a:t>
            </a:r>
          </a:p>
          <a:p>
            <a:pPr lvl="2"/>
            <a:r>
              <a:rPr lang="en-US" dirty="0"/>
              <a:t>Authorization.</a:t>
            </a:r>
          </a:p>
          <a:p>
            <a:pPr lvl="1"/>
            <a:r>
              <a:rPr lang="en-US" dirty="0"/>
              <a:t>Entity-Relationship Modeling:</a:t>
            </a:r>
          </a:p>
          <a:p>
            <a:pPr lvl="2"/>
            <a:r>
              <a:rPr lang="en-US" dirty="0"/>
              <a:t>Weak Entity Sets</a:t>
            </a:r>
          </a:p>
          <a:p>
            <a:pPr lvl="2"/>
            <a:r>
              <a:rPr lang="en-US" dirty="0"/>
              <a:t>Inheritance</a:t>
            </a:r>
          </a:p>
          <a:p>
            <a:pPr lvl="1"/>
            <a:r>
              <a:rPr lang="en-US" dirty="0"/>
              <a:t>Some worked examples.</a:t>
            </a:r>
          </a:p>
        </p:txBody>
      </p:sp>
    </p:spTree>
    <p:extLst>
      <p:ext uri="{BB962C8B-B14F-4D97-AF65-F5344CB8AC3E}">
        <p14:creationId xmlns:p14="http://schemas.microsoft.com/office/powerpoint/2010/main" val="3043367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Functions, Procedures, Triggers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26C48E-B21B-554E-9C60-F3E90DAA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634905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25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</a:t>
            </a:r>
            <a:r>
              <a:rPr lang="en-US" altLang="en-US" dirty="0">
                <a:solidFill>
                  <a:srgbClr val="FF0000"/>
                </a:solidFill>
              </a:rPr>
              <a:t>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CB9BE-C055-E344-8F00-652182442BDA}"/>
              </a:ext>
            </a:extLst>
          </p:cNvPr>
          <p:cNvSpPr txBox="1"/>
          <p:nvPr/>
        </p:nvSpPr>
        <p:spPr>
          <a:xfrm>
            <a:off x="782420" y="3684494"/>
            <a:ext cx="9568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Databases calling out of the DBMS runtime into external programs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creeps Grandpa Ferguson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External programs are often error prone or fail and this degrades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the DB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82219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56378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0068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698871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2261032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779446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049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312091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Questions, Answers, Discussion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873235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856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42648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851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8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FCC0D-4910-1B46-9C04-48A2B47CDE4A}"/>
              </a:ext>
            </a:extLst>
          </p:cNvPr>
          <p:cNvSpPr txBox="1"/>
          <p:nvPr/>
        </p:nvSpPr>
        <p:spPr>
          <a:xfrm>
            <a:off x="1024467" y="4830792"/>
            <a:ext cx="139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895581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280427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7959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937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2435871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0975F-7B76-1245-B2D8-B9564A6C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1" y="622300"/>
            <a:ext cx="9434880" cy="54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04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5431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Authorization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82792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F4E11-586E-8A42-A90D-0AA37E5A23BF}"/>
              </a:ext>
            </a:extLst>
          </p:cNvPr>
          <p:cNvSpPr txBox="1"/>
          <p:nvPr/>
        </p:nvSpPr>
        <p:spPr>
          <a:xfrm>
            <a:off x="474452" y="4286883"/>
            <a:ext cx="10368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Security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Authentication – User ID, Password; </a:t>
            </a:r>
            <a:r>
              <a:rPr lang="en-US" dirty="0" err="1">
                <a:solidFill>
                  <a:srgbClr val="FF0000"/>
                </a:solidFill>
              </a:rPr>
              <a:t>newuser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dbuserdbuser</a:t>
            </a:r>
            <a:r>
              <a:rPr lang="en-US" dirty="0">
                <a:solidFill>
                  <a:srgbClr val="FF0000"/>
                </a:solidFill>
              </a:rPr>
              <a:t>;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Authorization – Permission to do something? “Rule”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Many, many more ... ...</a:t>
            </a:r>
          </a:p>
        </p:txBody>
      </p:sp>
    </p:spTree>
    <p:extLst>
      <p:ext uri="{BB962C8B-B14F-4D97-AF65-F5344CB8AC3E}">
        <p14:creationId xmlns:p14="http://schemas.microsoft.com/office/powerpoint/2010/main" val="451399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90704F-1F62-704D-BC32-0CCEE40C9831}"/>
              </a:ext>
            </a:extLst>
          </p:cNvPr>
          <p:cNvSpPr txBox="1"/>
          <p:nvPr/>
        </p:nvSpPr>
        <p:spPr>
          <a:xfrm>
            <a:off x="724618" y="931208"/>
            <a:ext cx="103689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Security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Authentication – User ID, Password; </a:t>
            </a:r>
            <a:r>
              <a:rPr lang="en-US" dirty="0" err="1">
                <a:solidFill>
                  <a:srgbClr val="FF0000"/>
                </a:solidFill>
              </a:rPr>
              <a:t>newuser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dbuserdbuser</a:t>
            </a:r>
            <a:r>
              <a:rPr lang="en-US" dirty="0">
                <a:solidFill>
                  <a:srgbClr val="FF0000"/>
                </a:solidFill>
              </a:rPr>
              <a:t>;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Authorization – Permission to do something? “Rule” A specific rule allows a user based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0000"/>
                </a:solidFill>
              </a:rPr>
              <a:t>Identity (Who)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0000"/>
                </a:solidFill>
              </a:rPr>
              <a:t>Operation/Verb (INSERT, DELETE, UPDATE, SELECT)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0000"/>
                </a:solidFill>
              </a:rPr>
              <a:t>Object: Schema, </a:t>
            </a:r>
            <a:r>
              <a:rPr lang="en-US" u="sng" dirty="0" err="1">
                <a:solidFill>
                  <a:srgbClr val="FF0000"/>
                </a:solidFill>
              </a:rPr>
              <a:t>Schema.Table</a:t>
            </a:r>
            <a:endParaRPr lang="en-US" u="sng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Who: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Specific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Allow User to be in a role (group of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Concept: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rgbClr val="FF0000"/>
                </a:solidFill>
              </a:rPr>
              <a:t>That which is not prohibited is allowed.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0000"/>
                </a:solidFill>
              </a:rPr>
              <a:t>That which is not EXPLICITLY ALLOWED is denied.</a:t>
            </a:r>
          </a:p>
        </p:txBody>
      </p:sp>
    </p:spTree>
    <p:extLst>
      <p:ext uri="{BB962C8B-B14F-4D97-AF65-F5344CB8AC3E}">
        <p14:creationId xmlns:p14="http://schemas.microsoft.com/office/powerpoint/2010/main" val="2192601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34626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u="sng" dirty="0"/>
              <a:t>Granting a privilege on a view does not imply granting any privileges on the underlying relations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1945476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217601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792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6323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794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6" y="714684"/>
            <a:ext cx="8166847" cy="5403809"/>
          </a:xfrm>
        </p:spPr>
        <p:txBody>
          <a:bodyPr>
            <a:noAutofit/>
          </a:bodyPr>
          <a:lstStyle/>
          <a:p>
            <a:r>
              <a:rPr lang="en-US" sz="2000" dirty="0"/>
              <a:t>Sometimes a (row, column) value is unknown or not applicable.</a:t>
            </a:r>
          </a:p>
          <a:p>
            <a:pPr lvl="1"/>
            <a:r>
              <a:rPr lang="en-US" sz="1600" dirty="0"/>
              <a:t>NULL indicates this fact in a way that is independent of the column’s type.</a:t>
            </a:r>
          </a:p>
          <a:p>
            <a:pPr lvl="1"/>
            <a:r>
              <a:rPr lang="en-US" sz="1600" dirty="0"/>
              <a:t>Some people do not have middle initials. What is the symbol: “-”, “”, “0”, ...?</a:t>
            </a:r>
          </a:p>
          <a:p>
            <a:pPr lvl="1"/>
            <a:r>
              <a:rPr lang="en-US" sz="1600" dirty="0"/>
              <a:t>What is the value for a date if unknown: 0000-00-00, 9999-12-31, ...?</a:t>
            </a:r>
          </a:p>
          <a:p>
            <a:pPr lvl="1"/>
            <a:r>
              <a:rPr lang="en-US" sz="1600" dirty="0"/>
              <a:t>What is the value for unknown for an account balance?</a:t>
            </a:r>
            <a:br>
              <a:rPr lang="en-US" sz="1600" dirty="0"/>
            </a:br>
            <a:r>
              <a:rPr lang="en-US" sz="1600" dirty="0"/>
              <a:t>0, -1, ... are valid values in some domains and scenarios.</a:t>
            </a:r>
          </a:p>
          <a:p>
            <a:r>
              <a:rPr lang="en-US" sz="2000" dirty="0"/>
              <a:t>To know which value indicates not applicable or unknown would require understanding all domains and carefully writing SQL.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1400" dirty="0"/>
              <a:t>SELECT * FROM batting NATURAL JOIN people where</a:t>
            </a:r>
            <a:br>
              <a:rPr lang="en-US" sz="1400" dirty="0"/>
            </a:br>
            <a:r>
              <a:rPr lang="en-US" sz="1400" dirty="0"/>
              <a:t>		</a:t>
            </a:r>
            <a:r>
              <a:rPr lang="en-US" sz="1400" dirty="0" err="1"/>
              <a:t>dateOfBirth</a:t>
            </a:r>
            <a:r>
              <a:rPr lang="en-US" sz="1400" dirty="0"/>
              <a:t> = “0000-00-00” or AB = -1 or stint=‘X’; </a:t>
            </a:r>
            <a:endParaRPr lang="en-US" sz="1600" dirty="0"/>
          </a:p>
          <a:p>
            <a:r>
              <a:rPr lang="en-US" sz="2000" dirty="0"/>
              <a:t>I am a baseball expert, and I know that -1 is not valid for H, AB.</a:t>
            </a:r>
            <a:br>
              <a:rPr lang="en-US" sz="2000" dirty="0"/>
            </a:br>
            <a:r>
              <a:rPr lang="en-US" sz="2000" dirty="0"/>
              <a:t>Consider group by:</a:t>
            </a:r>
          </a:p>
          <a:p>
            <a:pPr lvl="1"/>
            <a:r>
              <a:rPr lang="en-US" sz="1400" dirty="0"/>
              <a:t>SELECT </a:t>
            </a:r>
            <a:r>
              <a:rPr lang="en-US" sz="1400" dirty="0" err="1"/>
              <a:t>playerid</a:t>
            </a:r>
            <a:r>
              <a:rPr lang="en-US" sz="1400" dirty="0"/>
              <a:t>, sum(H) FROM batting GROUP BY </a:t>
            </a:r>
            <a:r>
              <a:rPr lang="en-US" sz="1400" dirty="0" err="1"/>
              <a:t>playerID</a:t>
            </a:r>
            <a:r>
              <a:rPr lang="en-US" sz="1400" dirty="0"/>
              <a:t>;</a:t>
            </a:r>
          </a:p>
          <a:p>
            <a:pPr lvl="1"/>
            <a:r>
              <a:rPr lang="en-US" sz="1400" dirty="0"/>
              <a:t>I need 1) Know that some rows have unknown values. 2) -1 is the value. 3) Handle in very query.</a:t>
            </a:r>
          </a:p>
          <a:p>
            <a:pPr lvl="1"/>
            <a:r>
              <a:rPr lang="en-US" sz="1400" dirty="0"/>
              <a:t>AVG (2, 3, -1, 0) = 1.  AVG(2, 3, NULL, 0) = 5/3.</a:t>
            </a:r>
          </a:p>
          <a:p>
            <a:r>
              <a:rPr lang="en-US" sz="1800" dirty="0"/>
              <a:t>RDBMS support </a:t>
            </a:r>
            <a:r>
              <a:rPr lang="en-US" sz="1800" i="1" dirty="0"/>
              <a:t>auto-generated columns,</a:t>
            </a:r>
            <a:r>
              <a:rPr lang="en-US" sz="1800" dirty="0"/>
              <a:t> like DATETIME DOB generation. Is</a:t>
            </a:r>
          </a:p>
          <a:p>
            <a:pPr lvl="1"/>
            <a:r>
              <a:rPr lang="en-US" sz="1400" dirty="0"/>
              <a:t>INSERT INTO people(</a:t>
            </a:r>
            <a:r>
              <a:rPr lang="en-US" sz="1400" dirty="0" err="1"/>
              <a:t>playerID</a:t>
            </a:r>
            <a:r>
              <a:rPr lang="en-US" sz="1400" dirty="0"/>
              <a:t>, 2, 0, 1960) indicating incomplete knowledge,</a:t>
            </a:r>
          </a:p>
          <a:p>
            <a:pPr lvl="1"/>
            <a:r>
              <a:rPr lang="en-US" sz="1400" dirty="0"/>
              <a:t>Or is there a bug in the program?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D28EA-69CB-DC4D-9942-498D755D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493" y="156633"/>
            <a:ext cx="3824956" cy="59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03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1956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377046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65E367B-1D71-E249-AE30-84726ADD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317189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Sets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259441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 Order Form – Order “Contains” Line Items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6D4A9948-39B7-C549-8BF9-BC97A0F43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70459"/>
              </p:ext>
            </p:extLst>
          </p:nvPr>
        </p:nvGraphicFramePr>
        <p:xfrm>
          <a:off x="197222" y="1859270"/>
          <a:ext cx="6580096" cy="12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024">
                  <a:extLst>
                    <a:ext uri="{9D8B030D-6E8A-4147-A177-3AD203B41FA5}">
                      <a16:colId xmlns:a16="http://schemas.microsoft.com/office/drawing/2014/main" val="17923683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36787111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130020180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736523693"/>
                    </a:ext>
                  </a:extLst>
                </a:gridCol>
              </a:tblGrid>
              <a:tr h="300217">
                <a:tc>
                  <a:txBody>
                    <a:bodyPr/>
                    <a:lstStyle/>
                    <a:p>
                      <a:r>
                        <a:rPr lang="en-US" sz="1600" dirty="0" err="1"/>
                        <a:t>ProductID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Quantity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OrderID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662327802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117195884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1.30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1369976736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333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47.5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5040776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7F30D5F-F3DB-4249-A803-2CE986645070}"/>
              </a:ext>
            </a:extLst>
          </p:cNvPr>
          <p:cNvSpPr/>
          <p:nvPr/>
        </p:nvSpPr>
        <p:spPr>
          <a:xfrm>
            <a:off x="188258" y="753214"/>
            <a:ext cx="6580096" cy="1058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ID: 201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OrderedDate:504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E404-B1A3-B947-ACB0-429F9ED129E4}"/>
              </a:ext>
            </a:extLst>
          </p:cNvPr>
          <p:cNvSpPr/>
          <p:nvPr/>
        </p:nvSpPr>
        <p:spPr>
          <a:xfrm>
            <a:off x="170490" y="1893293"/>
            <a:ext cx="6633559" cy="1200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E70D28-48F5-634D-90F9-B6DFF38F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815"/>
            <a:ext cx="7461324" cy="177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03DC3A-F99A-5542-B87B-EB6199BCB3D3}"/>
              </a:ext>
            </a:extLst>
          </p:cNvPr>
          <p:cNvSpPr/>
          <p:nvPr/>
        </p:nvSpPr>
        <p:spPr>
          <a:xfrm>
            <a:off x="107576" y="753215"/>
            <a:ext cx="6696473" cy="239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4CEDE-29A7-674E-A4F4-3ACB7612AC88}"/>
              </a:ext>
            </a:extLst>
          </p:cNvPr>
          <p:cNvSpPr/>
          <p:nvPr/>
        </p:nvSpPr>
        <p:spPr>
          <a:xfrm>
            <a:off x="7843957" y="3293365"/>
            <a:ext cx="3926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LineItem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Order {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LineItem</a:t>
            </a:r>
            <a:r>
              <a:rPr lang="en-US" dirty="0"/>
              <a:t>    </a:t>
            </a:r>
            <a:r>
              <a:rPr lang="en-US" dirty="0" err="1">
                <a:solidFill>
                  <a:srgbClr val="9876AA"/>
                </a:solidFill>
              </a:rPr>
              <a:t>lineItem</a:t>
            </a:r>
            <a:r>
              <a:rPr lang="en-US" dirty="0"/>
              <a:t>[]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FDE81-6171-E041-B785-CB64A2F3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270" y="702312"/>
            <a:ext cx="4416748" cy="2726687"/>
          </a:xfrm>
        </p:spPr>
        <p:txBody>
          <a:bodyPr>
            <a:normAutofit/>
          </a:bodyPr>
          <a:lstStyle/>
          <a:p>
            <a:r>
              <a:rPr lang="en-US" sz="2000" i="1" dirty="0"/>
              <a:t>Containment </a:t>
            </a:r>
            <a:r>
              <a:rPr lang="en-US" sz="2000" dirty="0"/>
              <a:t>is a common concept in data models.</a:t>
            </a:r>
          </a:p>
          <a:p>
            <a:r>
              <a:rPr lang="en-US" sz="2000" dirty="0"/>
              <a:t>Containment implementation is common in object-oriented models.</a:t>
            </a:r>
          </a:p>
          <a:p>
            <a:r>
              <a:rPr lang="en-US" sz="2000" dirty="0"/>
              <a:t>Domains are atomic in the relational model </a:t>
            </a:r>
            <a:r>
              <a:rPr lang="en-US" sz="2000" dirty="0">
                <a:sym typeface="Wingdings" pitchFamily="2" charset="2"/>
              </a:rPr>
              <a:t> Lists/Arrays are not possible.</a:t>
            </a:r>
          </a:p>
          <a:p>
            <a:r>
              <a:rPr lang="en-US" sz="2000" dirty="0">
                <a:sym typeface="Wingdings" pitchFamily="2" charset="2"/>
              </a:rPr>
              <a:t>Weak Entity is one way to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6383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29742743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1875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445718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065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Example: Orders,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OrderDetails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7B7A1-5482-9144-B220-12262196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0" y="772616"/>
            <a:ext cx="8760279" cy="54884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3C5645-B36A-B640-A966-05EC0926E9EB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646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Keys (or “DB professors can make anything baffling”)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547A5-3C97-DC4D-9E30-30864DAC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693785"/>
            <a:ext cx="10847294" cy="5410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A2ABD9-BD95-5F44-AEB7-8CF2E5DBB255}"/>
              </a:ext>
            </a:extLst>
          </p:cNvPr>
          <p:cNvSpPr txBox="1"/>
          <p:nvPr/>
        </p:nvSpPr>
        <p:spPr>
          <a:xfrm>
            <a:off x="6228271" y="1328468"/>
            <a:ext cx="5046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diagnosis_type</a:t>
            </a:r>
            <a:r>
              <a:rPr lang="en-US" dirty="0"/>
              <a:t>, comment, date)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(DSM4_NO, </a:t>
            </a:r>
            <a:r>
              <a:rPr lang="en-US" dirty="0" err="1"/>
              <a:t>diagnosis_code</a:t>
            </a:r>
            <a:r>
              <a:rPr lang="en-US" dirty="0"/>
              <a:t>, comment, date)</a:t>
            </a:r>
          </a:p>
          <a:p>
            <a:endParaRPr lang="en-US" dirty="0"/>
          </a:p>
          <a:p>
            <a:r>
              <a:rPr lang="en-US" dirty="0"/>
              <a:t>Dff9</a:t>
            </a:r>
            <a:br>
              <a:rPr lang="en-US" dirty="0"/>
            </a:br>
            <a:r>
              <a:rPr lang="en-US" dirty="0"/>
              <a:t>yy5</a:t>
            </a:r>
          </a:p>
        </p:txBody>
      </p:sp>
    </p:spTree>
    <p:extLst>
      <p:ext uri="{BB962C8B-B14F-4D97-AF65-F5344CB8AC3E}">
        <p14:creationId xmlns:p14="http://schemas.microsoft.com/office/powerpoint/2010/main" val="121534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706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08089"/>
            <a:ext cx="7674314" cy="3924744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155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173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CCC0B-F430-4848-989C-AB2F94C7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947"/>
            <a:ext cx="5418908" cy="4495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E57B6-468B-2E49-A5AA-46E76703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624" y="821892"/>
            <a:ext cx="7959565" cy="15339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591497-4C59-2A46-8399-B99135565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07" y="2678656"/>
            <a:ext cx="6831782" cy="32170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F8F7BF-75DA-E640-AB79-C0A60ED2BDB3}"/>
              </a:ext>
            </a:extLst>
          </p:cNvPr>
          <p:cNvSpPr/>
          <p:nvPr/>
        </p:nvSpPr>
        <p:spPr>
          <a:xfrm>
            <a:off x="185271" y="5969160"/>
            <a:ext cx="75254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444444"/>
                </a:solidFill>
                <a:latin typeface="Arial" charset="0"/>
              </a:rPr>
              <a:t>http://</a:t>
            </a:r>
            <a:r>
              <a:rPr lang="en-US" sz="900" dirty="0" err="1">
                <a:solidFill>
                  <a:srgbClr val="444444"/>
                </a:solidFill>
                <a:latin typeface="Arial" charset="0"/>
              </a:rPr>
              <a:t>www.vertabelo.com</a:t>
            </a:r>
            <a:r>
              <a:rPr lang="en-US" sz="900" dirty="0">
                <a:solidFill>
                  <a:srgbClr val="444444"/>
                </a:solidFill>
                <a:latin typeface="Arial" charset="0"/>
              </a:rPr>
              <a:t>/blog/technical-articles/inheritance-in-a-relational-database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9E5E8-FEC9-C54E-96ED-E720961F2E08}"/>
              </a:ext>
            </a:extLst>
          </p:cNvPr>
          <p:cNvSpPr txBox="1"/>
          <p:nvPr/>
        </p:nvSpPr>
        <p:spPr>
          <a:xfrm>
            <a:off x="304799" y="4439875"/>
            <a:ext cx="1505081" cy="15050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Are all employees faculty?</a:t>
            </a:r>
          </a:p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Can students also be employees?</a:t>
            </a:r>
          </a:p>
        </p:txBody>
      </p:sp>
    </p:spTree>
    <p:extLst>
      <p:ext uri="{BB962C8B-B14F-4D97-AF65-F5344CB8AC3E}">
        <p14:creationId xmlns:p14="http://schemas.microsoft.com/office/powerpoint/2010/main" val="3524937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Simpler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F8F87-7975-1141-BDEB-A720C659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43" y="783214"/>
            <a:ext cx="8168341" cy="52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9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C6EE4-151C-3243-B8B6-65CC9C4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3" y="824396"/>
            <a:ext cx="6460281" cy="54367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971365"/>
            <a:ext cx="2223686" cy="1846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299174" y="3542748"/>
            <a:ext cx="1665851" cy="42861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BEE61-8585-0640-9946-31CDE04F875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09723" y="3971365"/>
            <a:ext cx="1755302" cy="10165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7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E887-7402-424E-87D9-6B2359F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705" y="851133"/>
            <a:ext cx="6130789" cy="5409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stCxn id="2" idx="3"/>
          </p:cNvCxnSpPr>
          <p:nvPr/>
        </p:nvCxnSpPr>
        <p:spPr>
          <a:xfrm flipV="1">
            <a:off x="1443853" y="3429000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DFA4E5-C495-E044-8C7A-2BE2A0AB3CA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43853" y="4156031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19661" y="3971365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01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FBA1D-20A4-9342-AE37-EB543E49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17" y="712174"/>
            <a:ext cx="5829367" cy="55114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065484"/>
            <a:ext cx="2939304" cy="10905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10685934" y="481232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</p:cNvCxnSpPr>
          <p:nvPr/>
        </p:nvCxnSpPr>
        <p:spPr>
          <a:xfrm flipH="1">
            <a:off x="8940570" y="4998500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25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40FB5-F0F4-1E42-85DA-31144501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714" y="156633"/>
            <a:ext cx="8181008" cy="60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8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926715" y="1058864"/>
            <a:ext cx="256286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6702428" y="1087439"/>
            <a:ext cx="223043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926716" y="5500116"/>
            <a:ext cx="652454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2060"/>
                </a:solidFill>
              </a:rPr>
              <a:t>*</a:t>
            </a:r>
            <a:r>
              <a:rPr lang="en-US" altLang="en-US" sz="1800" dirty="0">
                <a:solidFill>
                  <a:srgbClr val="CC33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of disjoint/overlapping</a:t>
            </a:r>
            <a:endParaRPr lang="en-US" altLang="en-US" sz="1700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2575288" y="1561684"/>
            <a:ext cx="6875971" cy="344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019B5-AD5B-5D40-B247-035B942B3D22}"/>
              </a:ext>
            </a:extLst>
          </p:cNvPr>
          <p:cNvSpPr txBox="1"/>
          <p:nvPr/>
        </p:nvSpPr>
        <p:spPr>
          <a:xfrm>
            <a:off x="80050" y="3448878"/>
            <a:ext cx="2578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use this approach</a:t>
            </a:r>
            <a:br>
              <a:rPr lang="en-US" dirty="0"/>
            </a:br>
            <a:r>
              <a:rPr lang="en-US" dirty="0"/>
              <a:t>in Crow’s Foot Notation</a:t>
            </a:r>
            <a:br>
              <a:rPr lang="en-US" dirty="0"/>
            </a:br>
            <a:r>
              <a:rPr lang="en-US" dirty="0"/>
              <a:t>but that is not standard.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129A03-D046-8040-B817-B560321B6258}"/>
              </a:ext>
            </a:extLst>
          </p:cNvPr>
          <p:cNvCxnSpPr>
            <a:cxnSpLocks/>
          </p:cNvCxnSpPr>
          <p:nvPr/>
        </p:nvCxnSpPr>
        <p:spPr>
          <a:xfrm flipV="1">
            <a:off x="2575288" y="2903176"/>
            <a:ext cx="1141947" cy="764363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AE64-1A40-4C4E-BDE1-23A856D90122}"/>
              </a:ext>
            </a:extLst>
          </p:cNvPr>
          <p:cNvCxnSpPr>
            <a:cxnSpLocks/>
          </p:cNvCxnSpPr>
          <p:nvPr/>
        </p:nvCxnSpPr>
        <p:spPr>
          <a:xfrm>
            <a:off x="2617029" y="4156891"/>
            <a:ext cx="613188" cy="464805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6412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Keys – From the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B5036-31F2-E742-86C0-3E874BE3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730624"/>
            <a:ext cx="5570983" cy="1757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1C69-686B-4F44-90E6-E448C19C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7" y="2608730"/>
            <a:ext cx="5541310" cy="3135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31284-04FD-7143-804A-452EB853B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17" y="646592"/>
            <a:ext cx="5801285" cy="27804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6F206D-74E0-EA4F-B42D-AFF08DB3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273" y="3690748"/>
            <a:ext cx="3212145" cy="2737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Super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Candidate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Primary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Secondary Key/Alternative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Simple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Composite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Compound Key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7D8439B9-DA8F-2940-BDA8-EC733C92C5DE}"/>
              </a:ext>
            </a:extLst>
          </p:cNvPr>
          <p:cNvSpPr txBox="1">
            <a:spLocks/>
          </p:cNvSpPr>
          <p:nvPr/>
        </p:nvSpPr>
        <p:spPr>
          <a:xfrm>
            <a:off x="9383184" y="3690748"/>
            <a:ext cx="2512898" cy="273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Unique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Natural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Substitute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Surrogate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External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Ferguson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D4B3E-3D13-6442-B46A-807870C1C34C}"/>
              </a:ext>
            </a:extLst>
          </p:cNvPr>
          <p:cNvSpPr txBox="1"/>
          <p:nvPr/>
        </p:nvSpPr>
        <p:spPr>
          <a:xfrm>
            <a:off x="7845618" y="3404911"/>
            <a:ext cx="118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Keys</a:t>
            </a:r>
          </a:p>
        </p:txBody>
      </p:sp>
    </p:spTree>
    <p:extLst>
      <p:ext uri="{BB962C8B-B14F-4D97-AF65-F5344CB8AC3E}">
        <p14:creationId xmlns:p14="http://schemas.microsoft.com/office/powerpoint/2010/main" val="2171965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EA022C9-730B-9145-BBB6-B8A688E7A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2439387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Attributes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733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98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863666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Information Example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589F115-16E2-1A4F-8C79-74CCF9B830A0}"/>
              </a:ext>
            </a:extLst>
          </p:cNvPr>
          <p:cNvSpPr txBox="1">
            <a:spLocks/>
          </p:cNvSpPr>
          <p:nvPr/>
        </p:nvSpPr>
        <p:spPr>
          <a:xfrm>
            <a:off x="120417" y="714856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the Grades table/relation: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 identifies student.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 have obvious meaning.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grade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the obvious meanings relative to Columbia course info.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focus on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redundant information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problems: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the table: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tables: Presumable there are other tables with information 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descriptions and sections.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enrollments.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student information.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easier if we make some data and show how we can “break it.”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11B72-AA67-BF4F-AFF8-08890E17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57" y="690032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“Inheritance”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505732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 – Putting Some Pieces Together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870405"/>
            <a:ext cx="11778953" cy="52480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will</a:t>
            </a:r>
          </a:p>
          <a:p>
            <a:r>
              <a:rPr lang="en-US" dirty="0"/>
              <a:t>Model </a:t>
            </a:r>
            <a:r>
              <a:rPr lang="en-US" i="1" dirty="0"/>
              <a:t>Person, Faculty, Student.</a:t>
            </a:r>
          </a:p>
          <a:p>
            <a:r>
              <a:rPr lang="en-US" dirty="0"/>
              <a:t>Implement using a two-table solution.</a:t>
            </a:r>
          </a:p>
          <a:p>
            <a:r>
              <a:rPr lang="en-US" dirty="0"/>
              <a:t>Use a </a:t>
            </a:r>
            <a:r>
              <a:rPr lang="en-US" i="1" dirty="0"/>
              <a:t>function</a:t>
            </a:r>
            <a:r>
              <a:rPr lang="en-US" dirty="0"/>
              <a:t> to generate UNIs.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Use</a:t>
            </a:r>
          </a:p>
          <a:p>
            <a:pPr lvl="2"/>
            <a:r>
              <a:rPr lang="en-US" dirty="0"/>
              <a:t>View</a:t>
            </a:r>
          </a:p>
          <a:p>
            <a:pPr lvl="2"/>
            <a:r>
              <a:rPr lang="en-US" dirty="0"/>
              <a:t>Constraints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Stored Procedure</a:t>
            </a:r>
          </a:p>
          <a:p>
            <a:pPr lvl="2"/>
            <a:r>
              <a:rPr lang="en-US" dirty="0"/>
              <a:t>Triggers</a:t>
            </a:r>
          </a:p>
          <a:p>
            <a:pPr lvl="1"/>
            <a:r>
              <a:rPr lang="en-US" dirty="0"/>
              <a:t>To implement integrity.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31146</TotalTime>
  <Words>6845</Words>
  <Application>Microsoft Macintosh PowerPoint</Application>
  <PresentationFormat>Widescreen</PresentationFormat>
  <Paragraphs>746</Paragraphs>
  <Slides>96</Slides>
  <Notes>81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96</vt:i4>
      </vt:variant>
    </vt:vector>
  </HeadingPairs>
  <TitlesOfParts>
    <vt:vector size="110" baseType="lpstr">
      <vt:lpstr>Arial</vt:lpstr>
      <vt:lpstr>Calibri</vt:lpstr>
      <vt:lpstr>Calibri Light</vt:lpstr>
      <vt:lpstr>Helvetica</vt:lpstr>
      <vt:lpstr>Monotype Sorts</vt:lpstr>
      <vt:lpstr>Museo Sans For Dell</vt:lpstr>
      <vt:lpstr>Tahoma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Assertions</vt:lpstr>
      <vt:lpstr>PowerPoint Presentation</vt:lpstr>
      <vt:lpstr>Large-Object Types</vt:lpstr>
      <vt:lpstr>PowerPoint Presentation</vt:lpstr>
      <vt:lpstr>PowerPoint Presentation</vt:lpstr>
      <vt:lpstr>PowerPoint Presentation</vt:lpstr>
      <vt:lpstr>PowerPoint Presentation</vt:lpstr>
      <vt:lpstr>User-Defined Types</vt:lpstr>
      <vt:lpstr>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Index Creation</vt:lpstr>
      <vt:lpstr>Index Creation Example</vt:lpstr>
      <vt:lpstr>PowerPoint Presentation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Authorization</vt:lpstr>
      <vt:lpstr>PowerPoint Presentation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Specialization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vs. UML Class Diagrams</vt:lpstr>
      <vt:lpstr>PowerPoint Presentation</vt:lpstr>
      <vt:lpstr>PowerPoint Presentation</vt:lpstr>
      <vt:lpstr>Redundant Attributes</vt:lpstr>
      <vt:lpstr>Design Alternatives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110</cp:revision>
  <cp:lastPrinted>2019-12-22T11:43:29Z</cp:lastPrinted>
  <dcterms:created xsi:type="dcterms:W3CDTF">2019-12-10T14:25:24Z</dcterms:created>
  <dcterms:modified xsi:type="dcterms:W3CDTF">2020-10-18T18:47:38Z</dcterms:modified>
</cp:coreProperties>
</file>